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91" r:id="rId3"/>
    <p:sldId id="307" r:id="rId4"/>
    <p:sldId id="292" r:id="rId5"/>
    <p:sldId id="308" r:id="rId6"/>
    <p:sldId id="297" r:id="rId7"/>
    <p:sldId id="301" r:id="rId8"/>
    <p:sldId id="302" r:id="rId9"/>
    <p:sldId id="304" r:id="rId10"/>
    <p:sldId id="305" r:id="rId11"/>
    <p:sldId id="306" r:id="rId12"/>
    <p:sldId id="300" r:id="rId13"/>
    <p:sldId id="29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6341"/>
  </p:normalViewPr>
  <p:slideViewPr>
    <p:cSldViewPr snapToGrid="0" snapToObjects="1">
      <p:cViewPr varScale="1">
        <p:scale>
          <a:sx n="128" d="100"/>
          <a:sy n="128" d="100"/>
        </p:scale>
        <p:origin x="1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51ECF8-4712-2E4C-B899-90B3B3BE2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59DF0B-19C3-7140-B373-1111A3F5C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1257BB-58EE-3F4F-98D9-A8190679C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80B-6AD2-D44A-AA79-5B845EE2B9F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299835-E0D2-B048-A669-835012FE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2A1755-9EE8-0746-96A7-A039EB1B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8FC-3870-9947-9EEF-487649F9ED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13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CE826C-95C3-684F-BC4B-B43B08FEB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AD34B9-1BBD-E84A-A68A-26F786105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BFD780-92F2-F94A-B7A9-CF798B53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80B-6AD2-D44A-AA79-5B845EE2B9F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E3687B-9596-784C-B049-EEAA60B9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7602D3-D0E4-F549-B5ED-BCEDCCE4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8FC-3870-9947-9EEF-487649F9ED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71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03BFBAF-CF49-A246-ACA8-B45B780BF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3D1C61-BE0F-7748-8B3E-F358D89FB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1FC90E-780A-CB43-BC1A-A6062756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80B-6AD2-D44A-AA79-5B845EE2B9F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42CBBD-3F3C-564A-B42E-3E6AC0E48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791908-43EC-4648-B553-56715A47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8FC-3870-9947-9EEF-487649F9ED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90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3F0D2-F0CD-7E45-B71E-121C6E09C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625A46-10F7-D84F-AB3D-AA2F05570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30112D-9D1F-DE4A-A190-0358C5BB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80B-6AD2-D44A-AA79-5B845EE2B9F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EE5C82-9F71-444F-A7AA-659F24B6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7CA83B-708C-DE45-A8FE-E9D16502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8FC-3870-9947-9EEF-487649F9ED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89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1F913-2480-7F49-BCDB-40F84AA1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B4A31A-2E8C-3742-9364-21AB138CF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BD577E-10EF-1B42-99A2-17A60E1F0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80B-6AD2-D44A-AA79-5B845EE2B9F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BD3303-B626-8D41-94D2-922EF995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AA16DF-D0C7-4F4E-B726-E73D97F8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8FC-3870-9947-9EEF-487649F9ED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38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5631F-D126-8149-99E5-77EB3A67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0D640B-8845-4740-BDEE-BBB5960A4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46F4B5-2B9D-FA45-885D-8B36555AB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2B07C5-A04E-EB4D-915D-B75F94067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80B-6AD2-D44A-AA79-5B845EE2B9F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74B1FC-6E8F-1448-B546-36636198C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B2CA1B-A371-9846-A896-9AA5E907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8FC-3870-9947-9EEF-487649F9ED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69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2B9AE6-F95B-2347-8686-DE9F21764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270BF6-A873-B24B-88D7-5B8D61AE7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D0EB22-C7E4-B047-82AC-F38EACC96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71C84E-0AA3-184C-B7FC-F2664AE36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32BEE7-7E08-454E-91C3-FF21D7B7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5FBDB5B-0C84-AB4D-A9C5-3EB44B68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80B-6AD2-D44A-AA79-5B845EE2B9F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DBF63CC-8365-B34D-9123-6354CE1C6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B090688-D918-3C4B-92AC-7FD9B3CB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8FC-3870-9947-9EEF-487649F9ED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52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75F51-E47A-1A41-ACC5-3C079925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B8D355A-F775-5744-8372-6B55D7AC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80B-6AD2-D44A-AA79-5B845EE2B9F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99B3EB-E532-9A4C-B2A5-E33F9DEE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34E3CF-3514-3349-9D58-B8E7B82D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8FC-3870-9947-9EEF-487649F9ED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21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3BD022-A90E-9547-976C-02787BD3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80B-6AD2-D44A-AA79-5B845EE2B9F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A684165-206F-EE4C-A766-40D58A19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BF614C-CE57-424B-A538-92467C46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8FC-3870-9947-9EEF-487649F9ED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33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205850-1D55-8E45-A2C8-3A361545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3DF2F1-50BD-D141-B345-A3642BEAA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213373-6152-684B-B52D-E5651C1D8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F6FD58-D051-BC4A-B0CE-4647444F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80B-6AD2-D44A-AA79-5B845EE2B9F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1407F7-45EE-6F49-B533-DD032C41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7240ED-4973-1146-B9CF-92917AE7E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8FC-3870-9947-9EEF-487649F9ED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47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1E638-0C12-3344-974B-82A5900F1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6C57883-07FB-B942-B398-50CEE78EFE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A7E8DB-945C-7745-86F4-45429870E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6327B8-A9FA-C545-9AB0-4F54D1B7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80B-6AD2-D44A-AA79-5B845EE2B9F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ACE19F-9BF4-7846-9D8D-00143B82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54C806-B9D3-F046-8A67-0AF60BB4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F8FC-3870-9947-9EEF-487649F9ED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24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63072BC-36F2-0D43-A3FA-8E8AE2CB2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7E4252-EF97-114D-AB63-1811E3C11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A251F8-8AB3-BB4E-92BA-261A506B3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E980B-6AD2-D44A-AA79-5B845EE2B9F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6B52B4-BDCB-4D46-84A7-D9E14A6F5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D272A0-2B66-8E46-A904-EEE48B808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1F8FC-3870-9947-9EEF-487649F9ED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65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ouppey@univ-paris1.f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00192" y="1632276"/>
            <a:ext cx="8095388" cy="1371600"/>
          </a:xfrm>
        </p:spPr>
        <p:txBody>
          <a:bodyPr>
            <a:normAutofit fontScale="90000"/>
          </a:bodyPr>
          <a:lstStyle/>
          <a:p>
            <a:br>
              <a:rPr lang="fr-FR" sz="3600" b="1" dirty="0"/>
            </a:br>
            <a:r>
              <a:rPr lang="fr-FR" sz="4400" b="1" dirty="0"/>
              <a:t>Mettre la réglementation bancaire au service de la transition écologique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00192" y="3283527"/>
            <a:ext cx="7982008" cy="3408218"/>
          </a:xfrm>
        </p:spPr>
        <p:txBody>
          <a:bodyPr>
            <a:normAutofit fontScale="85000" lnSpcReduction="20000"/>
          </a:bodyPr>
          <a:lstStyle/>
          <a:p>
            <a:r>
              <a:rPr lang="fr-FR" sz="3300" b="1" i="1" dirty="0"/>
              <a:t>Note de l’Institut Veblen - Juin 2022</a:t>
            </a:r>
          </a:p>
          <a:p>
            <a:r>
              <a:rPr lang="fr-FR" sz="2600" b="1" dirty="0">
                <a:solidFill>
                  <a:schemeClr val="accent2"/>
                </a:solidFill>
              </a:rPr>
              <a:t>https://</a:t>
            </a:r>
            <a:r>
              <a:rPr lang="fr-FR" sz="2600" b="1" dirty="0" err="1">
                <a:solidFill>
                  <a:schemeClr val="accent2"/>
                </a:solidFill>
              </a:rPr>
              <a:t>www.veblen-institute.org</a:t>
            </a:r>
            <a:endParaRPr lang="fr-FR" sz="2600" b="1" i="1" dirty="0"/>
          </a:p>
          <a:p>
            <a:r>
              <a:rPr lang="fr-FR" sz="2600" b="1" dirty="0"/>
              <a:t> </a:t>
            </a:r>
            <a:r>
              <a:rPr lang="fr-FR" sz="2600" dirty="0"/>
              <a:t>réalisée par : </a:t>
            </a:r>
          </a:p>
          <a:p>
            <a:r>
              <a:rPr lang="fr-FR" sz="2600" i="1" dirty="0"/>
              <a:t>Emmanuel Carré, Jézabel </a:t>
            </a:r>
            <a:r>
              <a:rPr lang="fr-FR" sz="2600" i="1" dirty="0" err="1"/>
              <a:t>Couppey-Soubeyran</a:t>
            </a:r>
            <a:r>
              <a:rPr lang="fr-FR" sz="2600" i="1" dirty="0"/>
              <a:t>, Clément </a:t>
            </a:r>
            <a:r>
              <a:rPr lang="fr-FR" sz="2600" i="1" dirty="0" err="1"/>
              <a:t>Fontan</a:t>
            </a:r>
            <a:r>
              <a:rPr lang="fr-FR" sz="2600" i="1" dirty="0"/>
              <a:t>, Pierre </a:t>
            </a:r>
            <a:r>
              <a:rPr lang="fr-FR" sz="2600" i="1" dirty="0" err="1"/>
              <a:t>Monnin</a:t>
            </a:r>
            <a:r>
              <a:rPr lang="fr-FR" sz="2600" i="1" dirty="0"/>
              <a:t>, Dominique </a:t>
            </a:r>
            <a:r>
              <a:rPr lang="fr-FR" sz="2600" i="1" dirty="0" err="1"/>
              <a:t>Plihon</a:t>
            </a:r>
            <a:r>
              <a:rPr lang="fr-FR" sz="2600" i="1" dirty="0"/>
              <a:t>, Michael Vincent</a:t>
            </a:r>
            <a:endParaRPr lang="fr-FR" sz="2600" dirty="0"/>
          </a:p>
          <a:p>
            <a:r>
              <a:rPr lang="fr-FR" sz="2600" dirty="0"/>
              <a:t>Autrice correspondante : Jézabel </a:t>
            </a:r>
            <a:r>
              <a:rPr lang="fr-FR" sz="2600" dirty="0" err="1"/>
              <a:t>Couppey-Soubeyran</a:t>
            </a:r>
            <a:endParaRPr lang="fr-FR" sz="2600" dirty="0"/>
          </a:p>
          <a:p>
            <a:r>
              <a:rPr lang="fr-FR" sz="2600" dirty="0"/>
              <a:t>Université Paris 1, Institut Veblen &amp; Chaire énergie et prospérité</a:t>
            </a:r>
          </a:p>
          <a:p>
            <a:r>
              <a:rPr lang="fr-FR" sz="2600" dirty="0">
                <a:hlinkClick r:id="rId2"/>
              </a:rPr>
              <a:t>couppey@univ-paris1.fr</a:t>
            </a:r>
            <a:endParaRPr lang="fr-FR" sz="2600" dirty="0"/>
          </a:p>
          <a:p>
            <a:r>
              <a:rPr lang="fr-FR" sz="2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Twitter</a:t>
            </a:r>
            <a:r>
              <a:rPr lang="fr-FR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: @</a:t>
            </a:r>
            <a:r>
              <a:rPr lang="fr-FR" sz="2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jcs_mbf</a:t>
            </a:r>
            <a:endParaRPr lang="fr-FR" sz="2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B1A763-1120-5D4F-BDD7-2773433EB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65" y="296719"/>
            <a:ext cx="3124200" cy="10795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8411DBE-9362-2F48-A2DE-1DA518A23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557" y="311141"/>
            <a:ext cx="5486250" cy="110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7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6A0B85-3244-1446-AB15-2CB06E17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i="1" dirty="0"/>
              <a:t>Défaisance des actifs échoués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68F69C-2EB8-DC4A-AF17-BBDE2BB36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3532"/>
          </a:xfrm>
        </p:spPr>
        <p:txBody>
          <a:bodyPr>
            <a:normAutofit/>
          </a:bodyPr>
          <a:lstStyle/>
          <a:p>
            <a:r>
              <a:rPr lang="fr-FR" dirty="0"/>
              <a:t>Les actifs échoués sont un poids d’inertie et un danger pour la stabilité financière et doivent être apurés :</a:t>
            </a:r>
          </a:p>
          <a:p>
            <a:pPr lvl="1"/>
            <a:r>
              <a:rPr lang="fr-FR" dirty="0"/>
              <a:t>Les solutions privées qui transformeraient les actifs échoués en titres négociables sont inappropriées.</a:t>
            </a:r>
          </a:p>
          <a:p>
            <a:pPr lvl="1"/>
            <a:r>
              <a:rPr lang="fr-FR" dirty="0"/>
              <a:t>Des solutions mixtes publique/privée sont envisageables pour les actifs échoués à risque faible de le rester :</a:t>
            </a:r>
          </a:p>
          <a:p>
            <a:pPr lvl="2"/>
            <a:r>
              <a:rPr lang="fr-FR" dirty="0"/>
              <a:t>Un fonds de défaisance, capitalisé en partie par les banques et en partie par la puissance publique, pourrait alors reprendre ces actifs avec une décote.</a:t>
            </a:r>
          </a:p>
          <a:p>
            <a:pPr lvl="1"/>
            <a:r>
              <a:rPr lang="fr-FR" dirty="0"/>
              <a:t>Des solutions publiques pour les actifs échoués à risque élevé de le rester :</a:t>
            </a:r>
          </a:p>
          <a:p>
            <a:pPr lvl="2"/>
            <a:r>
              <a:rPr lang="fr-FR" dirty="0"/>
              <a:t>Une </a:t>
            </a:r>
            <a:r>
              <a:rPr lang="fr-FR" i="1" dirty="0" err="1"/>
              <a:t>cleaning</a:t>
            </a:r>
            <a:r>
              <a:rPr lang="fr-FR" i="1" dirty="0"/>
              <a:t> </a:t>
            </a:r>
            <a:r>
              <a:rPr lang="fr-FR" i="1" dirty="0" err="1"/>
              <a:t>bank</a:t>
            </a:r>
            <a:r>
              <a:rPr lang="fr-FR" dirty="0"/>
              <a:t> publique, si possible à dimension européenne, assortie de conditionnalité forte et accompagnant la réorientation des bilans.</a:t>
            </a:r>
          </a:p>
          <a:p>
            <a:pPr lvl="2"/>
            <a:r>
              <a:rPr lang="fr-FR" dirty="0"/>
              <a:t>En cas de contrainte budgétaire trop forte, la BCE pourrait devenir « l’acquéreur en dernier ressort des actifs exclus » en mettant en œuvre un programme de reprise des actifs échoués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460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60A72-18A3-7247-B262-B1563D26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i="1" dirty="0"/>
              <a:t>« Un référentiel commun nécessaire pour calibrer les mesures réglementaires »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C08C38-A4B2-B545-8A6B-B6190985F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/>
          </a:bodyPr>
          <a:lstStyle/>
          <a:p>
            <a:r>
              <a:rPr lang="fr-FR" dirty="0"/>
              <a:t>Aucun des ajustements présentés n’est envisageable sans un référentiel commun permettant d’évaluer le niveau d’alignement sur les objectifs climatiques et plus largement écologiques.</a:t>
            </a:r>
          </a:p>
          <a:p>
            <a:r>
              <a:rPr lang="fr-FR" dirty="0"/>
              <a:t>Qualités attendues de ce référentiel commun </a:t>
            </a:r>
          </a:p>
          <a:p>
            <a:pPr lvl="1"/>
            <a:r>
              <a:rPr lang="fr-FR" dirty="0"/>
              <a:t>être </a:t>
            </a:r>
            <a:r>
              <a:rPr lang="fr-FR" b="1" dirty="0"/>
              <a:t>consensuel </a:t>
            </a:r>
            <a:r>
              <a:rPr lang="fr-FR" dirty="0"/>
              <a:t>(la taxonomie de la Commission européenne est controversée)</a:t>
            </a:r>
          </a:p>
          <a:p>
            <a:pPr lvl="1"/>
            <a:r>
              <a:rPr lang="fr-FR" dirty="0"/>
              <a:t>permettre d’</a:t>
            </a:r>
            <a:r>
              <a:rPr lang="fr-FR" b="1" dirty="0"/>
              <a:t>identifier le vert, le brun, et la capacité du brun à se transformer </a:t>
            </a:r>
            <a:r>
              <a:rPr lang="fr-FR" dirty="0"/>
              <a:t>(la taxonomie européenne est « verte » mais pas encore « brune », ni  « neutre », ni « ambre » - des propositions en sens de la plateforme européenne sur la finance durable)</a:t>
            </a:r>
          </a:p>
          <a:p>
            <a:pPr lvl="1"/>
            <a:r>
              <a:rPr lang="fr-FR" b="1" dirty="0"/>
              <a:t>suffisamment granulaire</a:t>
            </a:r>
            <a:r>
              <a:rPr lang="fr-FR" dirty="0"/>
              <a:t>, défini au moins par actifs, au niveau de l’entreprise, pour guider la recomposition des bilans et aider à l’évaluation des décotes</a:t>
            </a:r>
          </a:p>
          <a:p>
            <a:pPr lvl="1"/>
            <a:r>
              <a:rPr lang="fr-FR" b="1" dirty="0"/>
              <a:t>Dynamique, </a:t>
            </a:r>
            <a:r>
              <a:rPr lang="fr-FR" dirty="0"/>
              <a:t>capable de s’adapter au fil de la transformation</a:t>
            </a:r>
            <a:r>
              <a:rPr lang="fr-FR" dirty="0">
                <a:effectLst/>
              </a:rPr>
              <a:t> des entreprises et des secteurs d’activité.</a:t>
            </a:r>
          </a:p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4414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E2615D-4CDB-3C41-8464-D74E57C8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6802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b="1" dirty="0"/>
              <a:t>3. La régulation financière au sein du </a:t>
            </a:r>
            <a:r>
              <a:rPr lang="fr-FR" b="1" dirty="0" err="1"/>
              <a:t>policy</a:t>
            </a:r>
            <a:r>
              <a:rPr lang="fr-FR" b="1" dirty="0"/>
              <a:t>-mix climatique : institutions, coordination et gouvernance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5BC311-EE23-3345-A064-FBDBE881F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5217"/>
            <a:ext cx="10515600" cy="4405747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Un danger d’arbitrage dû à l’incomplétude de la gouvernance financière de l’UE</a:t>
            </a:r>
          </a:p>
          <a:p>
            <a:pPr lvl="1"/>
            <a:r>
              <a:rPr lang="fr-FR" dirty="0"/>
              <a:t>géographique (entre zone euro et zone non euro)</a:t>
            </a:r>
          </a:p>
          <a:p>
            <a:pPr lvl="1"/>
            <a:r>
              <a:rPr lang="fr-FR" dirty="0"/>
              <a:t>Institutionnelle (entre secteur bancaire et institutions financières non bancaires du </a:t>
            </a:r>
            <a:r>
              <a:rPr lang="fr-FR" dirty="0" err="1"/>
              <a:t>shadow</a:t>
            </a:r>
            <a:r>
              <a:rPr lang="fr-FR" dirty="0"/>
              <a:t> </a:t>
            </a:r>
            <a:r>
              <a:rPr lang="fr-FR" dirty="0" err="1"/>
              <a:t>banking</a:t>
            </a:r>
            <a:r>
              <a:rPr lang="fr-FR" dirty="0"/>
              <a:t>)</a:t>
            </a:r>
          </a:p>
          <a:p>
            <a:r>
              <a:rPr lang="fr-FR" dirty="0"/>
              <a:t>Un risque de </a:t>
            </a:r>
            <a:r>
              <a:rPr lang="fr-FR" dirty="0" err="1"/>
              <a:t>détricotage</a:t>
            </a:r>
            <a:r>
              <a:rPr lang="fr-FR" dirty="0"/>
              <a:t> via les actes délégués dans un espace mal intégré</a:t>
            </a:r>
            <a:r>
              <a:rPr lang="fr-FR" dirty="0">
                <a:effectLst/>
              </a:rPr>
              <a:t> </a:t>
            </a:r>
          </a:p>
          <a:p>
            <a:pPr lvl="1"/>
            <a:r>
              <a:rPr lang="fr-FR" dirty="0"/>
              <a:t>règles financières de niveau 1 / actes délégués de niveau 2 qui offrent aux États la possibilité de diluer plus facilement les régulations financières</a:t>
            </a:r>
            <a:r>
              <a:rPr lang="fr-FR" dirty="0">
                <a:effectLst/>
              </a:rPr>
              <a:t> </a:t>
            </a:r>
          </a:p>
          <a:p>
            <a:pPr lvl="1"/>
            <a:r>
              <a:rPr lang="fr-FR" dirty="0"/>
              <a:t>la centralité des actes délégués dans la mise en œuvre du Single </a:t>
            </a:r>
            <a:r>
              <a:rPr lang="fr-FR" dirty="0" err="1"/>
              <a:t>Rulebook</a:t>
            </a:r>
            <a:r>
              <a:rPr lang="fr-FR" dirty="0"/>
              <a:t> pourrait fragiliser le verdissement de la régulation financière</a:t>
            </a:r>
          </a:p>
          <a:p>
            <a:pPr lvl="1"/>
            <a:r>
              <a:rPr lang="fr-FR" dirty="0"/>
              <a:t>le système de gouvernance de l’Union Bancaire n’a pas fait disparaître les préférences nationales des superviseurs </a:t>
            </a:r>
          </a:p>
          <a:p>
            <a:r>
              <a:rPr lang="fr-FR" dirty="0"/>
              <a:t>Pas de pansement technocratique qui puisse soigner le manque d’engagement politique sur les objectifs annoncés de verdissement !</a:t>
            </a:r>
          </a:p>
        </p:txBody>
      </p:sp>
    </p:spTree>
    <p:extLst>
      <p:ext uri="{BB962C8B-B14F-4D97-AF65-F5344CB8AC3E}">
        <p14:creationId xmlns:p14="http://schemas.microsoft.com/office/powerpoint/2010/main" val="4040309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DD7B33-247F-D446-BCD9-4801B7CEC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i="1" dirty="0"/>
              <a:t>Coordination au sein du </a:t>
            </a:r>
            <a:r>
              <a:rPr lang="fr-FR" i="1" dirty="0" err="1"/>
              <a:t>policy</a:t>
            </a:r>
            <a:r>
              <a:rPr lang="fr-FR" i="1" dirty="0"/>
              <a:t>-mix climatique 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0038E2-940D-9E41-8F7C-B9696F94B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 verdissement de la régulation financière est nécessaire mais assurément insuffisant. </a:t>
            </a:r>
          </a:p>
          <a:p>
            <a:r>
              <a:rPr lang="fr-FR" dirty="0"/>
              <a:t>Il doit être couplé avec la fiscalité et la politique monétaire. </a:t>
            </a:r>
          </a:p>
          <a:p>
            <a:pPr lvl="1"/>
            <a:r>
              <a:rPr lang="fr-FR" dirty="0"/>
              <a:t>Besoin de cohérence (en particulier pour la BCE)</a:t>
            </a:r>
          </a:p>
          <a:p>
            <a:pPr lvl="1"/>
            <a:r>
              <a:rPr lang="fr-FR" dirty="0"/>
              <a:t>Synergies potentielles</a:t>
            </a:r>
          </a:p>
          <a:p>
            <a:r>
              <a:rPr lang="fr-FR" dirty="0"/>
              <a:t>Ce qui pose la question de la coordination des politiques monétaire, prudentielle et fiscale, et de la coopération entre les autorités publiques responsables de ces politiques.</a:t>
            </a:r>
          </a:p>
          <a:p>
            <a:r>
              <a:rPr lang="fr-FR" dirty="0"/>
              <a:t>Ouvrir le débat à ces questions.</a:t>
            </a:r>
          </a:p>
        </p:txBody>
      </p:sp>
    </p:spTree>
    <p:extLst>
      <p:ext uri="{BB962C8B-B14F-4D97-AF65-F5344CB8AC3E}">
        <p14:creationId xmlns:p14="http://schemas.microsoft.com/office/powerpoint/2010/main" val="243715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3ED7F05-50BF-A44F-BC63-FC91E3F25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321"/>
            <a:ext cx="12192000" cy="59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3615D0-310B-A341-A4F8-CE60FA9C9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7621B7-6130-5949-8D98-55BEF61FD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L’alignement des flux financiers sur les objectifs climatiques que se sont fixés les pays signataires de l’Accord de Paris implique une réorientation drastique.</a:t>
            </a:r>
          </a:p>
          <a:p>
            <a:r>
              <a:rPr lang="fr-FR" dirty="0"/>
              <a:t>Cela ne se fera pas sans une régulation volontariste prête à intégrer pleinement les objectifs de la transition dans la réglementation et la supervision.</a:t>
            </a:r>
          </a:p>
          <a:p>
            <a:r>
              <a:rPr lang="fr-FR" dirty="0"/>
              <a:t>Cette note contribue au débat sur les modalités concrètes de cette intégration en plaidant non seulement pour des mesures prudentielles mais aussi pour des mesures structurelles insérées dans un </a:t>
            </a:r>
            <a:r>
              <a:rPr lang="fr-FR" dirty="0" err="1"/>
              <a:t>policy</a:t>
            </a:r>
            <a:r>
              <a:rPr lang="fr-FR" dirty="0"/>
              <a:t>-mix vert.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292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64A688-85C1-DC45-938D-470E12EDB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Plan de la note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0B9FCE-859C-894C-A2FE-A8B333CD5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61864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Quelle approche de la régulation financière verte et pour quel(s) objectif(s) 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Les instruments de la régulation financière verte : du prudentiel au structurel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La régulation financière au sein du </a:t>
            </a:r>
            <a:r>
              <a:rPr lang="fr-FR" dirty="0" err="1"/>
              <a:t>policy</a:t>
            </a:r>
            <a:r>
              <a:rPr lang="fr-FR" dirty="0"/>
              <a:t>-mix climatique : institutions, coordination et gouvernance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453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81976-C8E9-5E45-8384-5A9FF678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435"/>
            <a:ext cx="10515600" cy="1174377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b="1" dirty="0"/>
              <a:t>1. Quelle approche de la régulation financière verte et pour quel(s) objectif(s) 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FF18C6-77BB-744C-AB66-17B7C9F29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29" y="1497106"/>
            <a:ext cx="11788589" cy="536089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Trois raisons pour adapter la régulation financière aux impératifs climatiques</a:t>
            </a:r>
          </a:p>
          <a:p>
            <a:pPr lvl="1"/>
            <a:r>
              <a:rPr lang="fr-FR" sz="2800" dirty="0"/>
              <a:t>Double matérialité du changement climatique</a:t>
            </a:r>
          </a:p>
          <a:p>
            <a:pPr lvl="2"/>
            <a:r>
              <a:rPr lang="fr-FR" sz="2600" dirty="0"/>
              <a:t>Jusqu’à maintenant, les autorités se sont principalement intéressées à l’impact du changement climatique sur les risques et la stabilité financière ; or la finance a également un impact sur le changement climatique.</a:t>
            </a:r>
          </a:p>
          <a:p>
            <a:pPr lvl="1"/>
            <a:r>
              <a:rPr lang="fr-FR" sz="2800" dirty="0"/>
              <a:t>Double inefficience des marchés financiers</a:t>
            </a:r>
          </a:p>
          <a:p>
            <a:pPr lvl="2"/>
            <a:r>
              <a:rPr lang="fr-FR" sz="2600" dirty="0"/>
              <a:t>Jusqu’à maintenant, les autorités monétaires et financières se sont principalement intéressées au rôle informationnel des marchés (rôle de la transparence, pilier 3 de Bâle 2, …) ; or le rôle </a:t>
            </a:r>
            <a:r>
              <a:rPr lang="fr-FR" sz="2600" dirty="0" err="1"/>
              <a:t>allocationnel</a:t>
            </a:r>
            <a:r>
              <a:rPr lang="fr-FR" sz="2600" dirty="0"/>
              <a:t> des marchés est également essentiel pour la transition écologique.</a:t>
            </a:r>
          </a:p>
          <a:p>
            <a:pPr lvl="1"/>
            <a:r>
              <a:rPr lang="fr-FR" sz="2800" dirty="0"/>
              <a:t>Caractère incertain, irréversible et systémique du changement climatique</a:t>
            </a:r>
          </a:p>
          <a:p>
            <a:pPr lvl="2"/>
            <a:r>
              <a:rPr lang="fr-FR" sz="2600" dirty="0"/>
              <a:t>Les approches </a:t>
            </a:r>
            <a:r>
              <a:rPr lang="fr-FR" sz="2600" dirty="0" err="1"/>
              <a:t>microprudentielles</a:t>
            </a:r>
            <a:r>
              <a:rPr lang="fr-FR" sz="2600" dirty="0"/>
              <a:t> tournées vers la prévention des risques individuels, supposés probabilisables, apparaissent insuffisantes ; la dimension systémique des risques liés au climat doit être prise en compte.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95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E2615D-4CDB-3C41-8464-D74E57C85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b="1" dirty="0"/>
              <a:t>2. Les instruments de la régulation financière verte : du prudentiel au structurel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5BC311-EE23-3345-A064-FBDBE881F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2993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La régulation prudentielle actuelle n’intègre pas (encore) les risques financiers liés au changement climatique.</a:t>
            </a:r>
          </a:p>
          <a:p>
            <a:r>
              <a:rPr lang="fr-FR" dirty="0"/>
              <a:t>Son verdissement se limite actuellement aux exigences de </a:t>
            </a:r>
            <a:r>
              <a:rPr lang="fr-FR" dirty="0" err="1"/>
              <a:t>reporting</a:t>
            </a:r>
            <a:r>
              <a:rPr lang="fr-FR" dirty="0"/>
              <a:t> et de transparence (cf. guide BCE relatif aux risques liés au climat et à l’environnement, nov. 2020)</a:t>
            </a:r>
          </a:p>
          <a:p>
            <a:r>
              <a:rPr lang="fr-FR" dirty="0"/>
              <a:t>Il pourrait se poursuivre par la prise en compte du risque climatique dans le dispositif </a:t>
            </a:r>
            <a:r>
              <a:rPr lang="fr-FR" dirty="0" err="1"/>
              <a:t>microprudentiel</a:t>
            </a:r>
            <a:r>
              <a:rPr lang="fr-FR" dirty="0"/>
              <a:t> d’exigences en capital, mais</a:t>
            </a:r>
          </a:p>
          <a:p>
            <a:pPr lvl="1"/>
            <a:r>
              <a:rPr lang="fr-FR" dirty="0"/>
              <a:t>Le remède ne viendra pas d’une sophistication de la mesure des risques dans les modèles internes </a:t>
            </a:r>
          </a:p>
          <a:p>
            <a:pPr lvl="1"/>
            <a:r>
              <a:rPr lang="fr-FR" dirty="0"/>
              <a:t>ni d’un ajustement des pondérations de l’approche standard qui surestime tout autant la mesurabilité du risque climatique (cygne vert).</a:t>
            </a:r>
          </a:p>
          <a:p>
            <a:pPr lvl="1"/>
            <a:r>
              <a:rPr lang="fr-FR" dirty="0"/>
              <a:t>S’abstraire des pondérations et ajuster le ratio de levier à l’empreinte carbone des banques, avec la possibilité de ratios de leviers sectoriels nous apparaît une meilleure piste.</a:t>
            </a:r>
          </a:p>
        </p:txBody>
      </p:sp>
    </p:spTree>
    <p:extLst>
      <p:ext uri="{BB962C8B-B14F-4D97-AF65-F5344CB8AC3E}">
        <p14:creationId xmlns:p14="http://schemas.microsoft.com/office/powerpoint/2010/main" val="647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F80D8-210E-004B-83AF-CC475DD8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i="1" dirty="0"/>
              <a:t>« coussin systémique climatique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8A5AE2-6D97-7243-98BB-A5FD985A5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risques climatiques sont avant tout systémiques, d’où le besoin d’une approche </a:t>
            </a:r>
            <a:r>
              <a:rPr lang="fr-FR" dirty="0" err="1"/>
              <a:t>macroprudentielle</a:t>
            </a:r>
            <a:r>
              <a:rPr lang="fr-FR" dirty="0"/>
              <a:t>.</a:t>
            </a:r>
          </a:p>
          <a:p>
            <a:r>
              <a:rPr lang="fr-FR" dirty="0"/>
              <a:t>Le coussin pour le risque systémique (</a:t>
            </a:r>
            <a:r>
              <a:rPr lang="fr-FR" dirty="0" err="1"/>
              <a:t>Systemic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> Buffers - </a:t>
            </a:r>
            <a:r>
              <a:rPr lang="fr-FR" dirty="0" err="1"/>
              <a:t>SyRBs</a:t>
            </a:r>
            <a:r>
              <a:rPr lang="fr-FR" dirty="0"/>
              <a:t>) qui oblige les institutions financières à détenir des fonds propres adéquats pour atténuer des risques systémiques spécifiques</a:t>
            </a:r>
            <a:r>
              <a:rPr lang="fr-FR" dirty="0">
                <a:effectLst/>
              </a:rPr>
              <a:t> peut </a:t>
            </a:r>
            <a:r>
              <a:rPr lang="fr-FR" dirty="0"/>
              <a:t>et doit donc être utilisé pour faire face aux risques systémiques liés au climat : « coussin systémique climatique » </a:t>
            </a:r>
          </a:p>
          <a:p>
            <a:pPr lvl="1"/>
            <a:r>
              <a:rPr lang="fr-FR" dirty="0"/>
              <a:t>coussin applicable aux actifs des secteurs les plus exposés aux risques climatiques et/ou sur les institutions financières particulièrement exposées à ces risques</a:t>
            </a:r>
            <a:r>
              <a:rPr lang="fr-FR" dirty="0">
                <a:effectLst/>
              </a:rPr>
              <a:t> </a:t>
            </a:r>
          </a:p>
          <a:p>
            <a:pPr lvl="1"/>
            <a:r>
              <a:rPr lang="fr-FR" dirty="0"/>
              <a:t>un coussin spécifique à l'institution</a:t>
            </a:r>
            <a:r>
              <a:rPr lang="fr-FR" dirty="0">
                <a:effectLst/>
              </a:rPr>
              <a:t> (plutôt qu’à l’échelle du système) similaire à l’approche par « </a:t>
            </a:r>
            <a:r>
              <a:rPr lang="fr-FR" dirty="0" err="1">
                <a:effectLst/>
              </a:rPr>
              <a:t>bucket</a:t>
            </a:r>
            <a:r>
              <a:rPr lang="fr-FR" dirty="0">
                <a:effectLst/>
              </a:rPr>
              <a:t> » de la surcharge systémique</a:t>
            </a:r>
          </a:p>
          <a:p>
            <a:pPr lvl="1"/>
            <a:r>
              <a:rPr lang="fr-FR" dirty="0"/>
              <a:t>horizons longs et modèles prospectifs</a:t>
            </a:r>
          </a:p>
        </p:txBody>
      </p:sp>
    </p:spTree>
    <p:extLst>
      <p:ext uri="{BB962C8B-B14F-4D97-AF65-F5344CB8AC3E}">
        <p14:creationId xmlns:p14="http://schemas.microsoft.com/office/powerpoint/2010/main" val="286648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9C59D0-408F-6C4A-8102-4FD4F6F2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i="1" dirty="0"/>
              <a:t>La nécessité de recomposer</a:t>
            </a:r>
            <a:br>
              <a:rPr lang="fr-FR" i="1" dirty="0"/>
            </a:br>
            <a:r>
              <a:rPr lang="fr-FR" i="1" dirty="0"/>
              <a:t> les bilans bancaires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1F40A6-A65C-644F-B536-51DCA876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L’ajustement de l’exigence de fonds propres viserait surtout à protéger le secteur bancaire du risque d’instabilité induit par le risque climatique</a:t>
            </a:r>
          </a:p>
          <a:p>
            <a:r>
              <a:rPr lang="fr-FR" dirty="0"/>
              <a:t>Une régulation intégrant pleinement la double matérialité du dérèglement climatique devrait aussi faire en sorte que les banques cessent de contribuer au dérèglement climatique.</a:t>
            </a:r>
            <a:endParaRPr lang="fr-FR" dirty="0">
              <a:effectLst/>
            </a:endParaRPr>
          </a:p>
          <a:p>
            <a:r>
              <a:rPr lang="fr-FR" dirty="0"/>
              <a:t>Une telle réorientation nécessite des règles structurelles allant au-delà d’une vision prudentielle à court terme.</a:t>
            </a:r>
          </a:p>
          <a:p>
            <a:r>
              <a:rPr lang="fr-FR" dirty="0"/>
              <a:t>En diminuant les risques financiers liés au climat, ces règles structurelles renforceraient la capacité des règles prudentielles verdies à préserver la stabilité financière. </a:t>
            </a:r>
          </a:p>
        </p:txBody>
      </p:sp>
    </p:spTree>
    <p:extLst>
      <p:ext uri="{BB962C8B-B14F-4D97-AF65-F5344CB8AC3E}">
        <p14:creationId xmlns:p14="http://schemas.microsoft.com/office/powerpoint/2010/main" val="202766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324125-9266-714A-8BAC-37A49053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« </a:t>
            </a:r>
            <a:r>
              <a:rPr lang="fr-FR" i="1" dirty="0"/>
              <a:t>Planifier la transformation des bilans au moyen de règles structurelles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73F492-4BB4-3647-9FFF-6FB9D0E69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283" y="1898361"/>
            <a:ext cx="10515600" cy="4907685"/>
          </a:xfrm>
        </p:spPr>
        <p:txBody>
          <a:bodyPr>
            <a:normAutofit fontScale="85000" lnSpcReduction="10000"/>
          </a:bodyPr>
          <a:lstStyle/>
          <a:p>
            <a:pPr lvl="0" fontAlgn="base"/>
            <a:r>
              <a:rPr lang="fr-FR" dirty="0"/>
              <a:t>Une </a:t>
            </a:r>
            <a:r>
              <a:rPr lang="fr-FR" i="1" dirty="0"/>
              <a:t>règle de flux </a:t>
            </a:r>
            <a:r>
              <a:rPr lang="fr-FR" dirty="0"/>
              <a:t>qui guiderait l’investissement dans le vert et interdirait tout nouveau financement dans les énergies fossiles comme le recommande l’Agence International de l’Énergie. </a:t>
            </a:r>
          </a:p>
          <a:p>
            <a:pPr lvl="0" fontAlgn="base"/>
            <a:r>
              <a:rPr lang="fr-FR" dirty="0"/>
              <a:t>Une </a:t>
            </a:r>
            <a:r>
              <a:rPr lang="fr-FR" i="1" dirty="0"/>
              <a:t>règle de stock </a:t>
            </a:r>
            <a:r>
              <a:rPr lang="fr-FR" dirty="0"/>
              <a:t>portant sur les anciens financements trop carbonés (et potentiellement sur des actifs polluants ou portant atteinte à la biodiversité) qui obligerait à diminuer de x% par an (taux d’effort, fonction de la part initiale d’actifs à exclure du bilan), sur une période de temps à définir en fonction de la date d’atteinte de l’objectif de neutralité climatique, la part des anciens financements non compatibles avec le référentiel commun.</a:t>
            </a:r>
          </a:p>
          <a:p>
            <a:r>
              <a:rPr lang="fr-FR" dirty="0"/>
              <a:t>Ces deux règles seraient les instruments de la programmation à moyen ou long terme de l’évolution de la composition des bilans bancaires en fonction des objectifs de </a:t>
            </a:r>
            <a:r>
              <a:rPr lang="fr-FR" dirty="0" err="1"/>
              <a:t>décarbonation</a:t>
            </a:r>
            <a:r>
              <a:rPr lang="fr-FR" dirty="0"/>
              <a:t>. </a:t>
            </a:r>
          </a:p>
          <a:p>
            <a:r>
              <a:rPr lang="fr-FR" dirty="0"/>
              <a:t>L’ajustement pourrait s’opérer à bilan constant ou être l’occasion de réduire la taille de bilan des établissements systémiques, fortement exposés aux énergies fossiles</a:t>
            </a:r>
          </a:p>
        </p:txBody>
      </p:sp>
    </p:spTree>
    <p:extLst>
      <p:ext uri="{BB962C8B-B14F-4D97-AF65-F5344CB8AC3E}">
        <p14:creationId xmlns:p14="http://schemas.microsoft.com/office/powerpoint/2010/main" val="2568372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1430</Words>
  <Application>Microsoft Macintosh PowerPoint</Application>
  <PresentationFormat>Grand écran</PresentationFormat>
  <Paragraphs>80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 Mettre la réglementation bancaire au service de la transition écologique</vt:lpstr>
      <vt:lpstr>Présentation PowerPoint</vt:lpstr>
      <vt:lpstr>Introduction</vt:lpstr>
      <vt:lpstr>Plan de la note</vt:lpstr>
      <vt:lpstr> 1. Quelle approche de la régulation financière verte et pour quel(s) objectif(s) ? </vt:lpstr>
      <vt:lpstr> 2. Les instruments de la régulation financière verte : du prudentiel au structurel </vt:lpstr>
      <vt:lpstr>« coussin systémique climatique »</vt:lpstr>
      <vt:lpstr>La nécessité de recomposer  les bilans bancaires</vt:lpstr>
      <vt:lpstr>« Planifier la transformation des bilans au moyen de règles structurelles »</vt:lpstr>
      <vt:lpstr>Défaisance des actifs échoués </vt:lpstr>
      <vt:lpstr>« Un référentiel commun nécessaire pour calibrer les mesures réglementaires »</vt:lpstr>
      <vt:lpstr> 3. La régulation financière au sein du policy-mix climatique : institutions, coordination et gouvernance </vt:lpstr>
      <vt:lpstr>Coordination au sein du policy-mix climatique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Mettre la réglementation bancaire au service de la transition écologique</dc:title>
  <dc:creator>Microsoft Office User</dc:creator>
  <cp:lastModifiedBy>Microsoft Office User</cp:lastModifiedBy>
  <cp:revision>13</cp:revision>
  <dcterms:created xsi:type="dcterms:W3CDTF">2022-06-19T13:43:16Z</dcterms:created>
  <dcterms:modified xsi:type="dcterms:W3CDTF">2022-06-23T16:05:28Z</dcterms:modified>
</cp:coreProperties>
</file>